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s-B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1B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3" d="100"/>
          <a:sy n="83" d="100"/>
        </p:scale>
        <p:origin x="-222" y="-1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B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BO"/>
          </a:p>
        </p:txBody>
      </p:sp>
      <p:sp>
        <p:nvSpPr>
          <p:cNvPr id="4" name="Marcador de fecha 3"/>
          <p:cNvSpPr>
            <a:spLocks noGrp="1"/>
          </p:cNvSpPr>
          <p:nvPr>
            <p:ph type="dt" sz="half" idx="10"/>
          </p:nvPr>
        </p:nvSpPr>
        <p:spPr/>
        <p:txBody>
          <a:bodyPr/>
          <a:lstStyle/>
          <a:p>
            <a:fld id="{F709D4C9-F2AF-4568-A352-90E4AE45CB35}" type="datetimeFigureOut">
              <a:rPr lang="es-BO" smtClean="0"/>
              <a:t>18/3/2022</a:t>
            </a:fld>
            <a:endParaRPr lang="es-BO"/>
          </a:p>
        </p:txBody>
      </p:sp>
      <p:sp>
        <p:nvSpPr>
          <p:cNvPr id="5" name="Marcador de pie de página 4"/>
          <p:cNvSpPr>
            <a:spLocks noGrp="1"/>
          </p:cNvSpPr>
          <p:nvPr>
            <p:ph type="ftr" sz="quarter" idx="11"/>
          </p:nvPr>
        </p:nvSpPr>
        <p:spPr/>
        <p:txBody>
          <a:bodyPr/>
          <a:lstStyle/>
          <a:p>
            <a:endParaRPr lang="es-BO"/>
          </a:p>
        </p:txBody>
      </p:sp>
      <p:sp>
        <p:nvSpPr>
          <p:cNvPr id="6" name="Marcador de número de diapositiva 5"/>
          <p:cNvSpPr>
            <a:spLocks noGrp="1"/>
          </p:cNvSpPr>
          <p:nvPr>
            <p:ph type="sldNum" sz="quarter" idx="12"/>
          </p:nvPr>
        </p:nvSpPr>
        <p:spPr/>
        <p:txBody>
          <a:bodyPr/>
          <a:lstStyle/>
          <a:p>
            <a:fld id="{3F1E09B4-8776-4C93-BD13-FB09458B4304}" type="slidenum">
              <a:rPr lang="es-BO" smtClean="0"/>
              <a:t>‹Nº›</a:t>
            </a:fld>
            <a:endParaRPr lang="es-BO"/>
          </a:p>
        </p:txBody>
      </p:sp>
    </p:spTree>
    <p:extLst>
      <p:ext uri="{BB962C8B-B14F-4D97-AF65-F5344CB8AC3E}">
        <p14:creationId xmlns:p14="http://schemas.microsoft.com/office/powerpoint/2010/main" val="3303561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B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4" name="Marcador de fecha 3"/>
          <p:cNvSpPr>
            <a:spLocks noGrp="1"/>
          </p:cNvSpPr>
          <p:nvPr>
            <p:ph type="dt" sz="half" idx="10"/>
          </p:nvPr>
        </p:nvSpPr>
        <p:spPr/>
        <p:txBody>
          <a:bodyPr/>
          <a:lstStyle/>
          <a:p>
            <a:fld id="{F709D4C9-F2AF-4568-A352-90E4AE45CB35}" type="datetimeFigureOut">
              <a:rPr lang="es-BO" smtClean="0"/>
              <a:t>18/3/2022</a:t>
            </a:fld>
            <a:endParaRPr lang="es-BO"/>
          </a:p>
        </p:txBody>
      </p:sp>
      <p:sp>
        <p:nvSpPr>
          <p:cNvPr id="5" name="Marcador de pie de página 4"/>
          <p:cNvSpPr>
            <a:spLocks noGrp="1"/>
          </p:cNvSpPr>
          <p:nvPr>
            <p:ph type="ftr" sz="quarter" idx="11"/>
          </p:nvPr>
        </p:nvSpPr>
        <p:spPr/>
        <p:txBody>
          <a:bodyPr/>
          <a:lstStyle/>
          <a:p>
            <a:endParaRPr lang="es-BO"/>
          </a:p>
        </p:txBody>
      </p:sp>
      <p:sp>
        <p:nvSpPr>
          <p:cNvPr id="6" name="Marcador de número de diapositiva 5"/>
          <p:cNvSpPr>
            <a:spLocks noGrp="1"/>
          </p:cNvSpPr>
          <p:nvPr>
            <p:ph type="sldNum" sz="quarter" idx="12"/>
          </p:nvPr>
        </p:nvSpPr>
        <p:spPr/>
        <p:txBody>
          <a:bodyPr/>
          <a:lstStyle/>
          <a:p>
            <a:fld id="{3F1E09B4-8776-4C93-BD13-FB09458B4304}" type="slidenum">
              <a:rPr lang="es-BO" smtClean="0"/>
              <a:t>‹Nº›</a:t>
            </a:fld>
            <a:endParaRPr lang="es-BO"/>
          </a:p>
        </p:txBody>
      </p:sp>
    </p:spTree>
    <p:extLst>
      <p:ext uri="{BB962C8B-B14F-4D97-AF65-F5344CB8AC3E}">
        <p14:creationId xmlns:p14="http://schemas.microsoft.com/office/powerpoint/2010/main" val="2828196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B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4" name="Marcador de fecha 3"/>
          <p:cNvSpPr>
            <a:spLocks noGrp="1"/>
          </p:cNvSpPr>
          <p:nvPr>
            <p:ph type="dt" sz="half" idx="10"/>
          </p:nvPr>
        </p:nvSpPr>
        <p:spPr/>
        <p:txBody>
          <a:bodyPr/>
          <a:lstStyle/>
          <a:p>
            <a:fld id="{F709D4C9-F2AF-4568-A352-90E4AE45CB35}" type="datetimeFigureOut">
              <a:rPr lang="es-BO" smtClean="0"/>
              <a:t>18/3/2022</a:t>
            </a:fld>
            <a:endParaRPr lang="es-BO"/>
          </a:p>
        </p:txBody>
      </p:sp>
      <p:sp>
        <p:nvSpPr>
          <p:cNvPr id="5" name="Marcador de pie de página 4"/>
          <p:cNvSpPr>
            <a:spLocks noGrp="1"/>
          </p:cNvSpPr>
          <p:nvPr>
            <p:ph type="ftr" sz="quarter" idx="11"/>
          </p:nvPr>
        </p:nvSpPr>
        <p:spPr/>
        <p:txBody>
          <a:bodyPr/>
          <a:lstStyle/>
          <a:p>
            <a:endParaRPr lang="es-BO"/>
          </a:p>
        </p:txBody>
      </p:sp>
      <p:sp>
        <p:nvSpPr>
          <p:cNvPr id="6" name="Marcador de número de diapositiva 5"/>
          <p:cNvSpPr>
            <a:spLocks noGrp="1"/>
          </p:cNvSpPr>
          <p:nvPr>
            <p:ph type="sldNum" sz="quarter" idx="12"/>
          </p:nvPr>
        </p:nvSpPr>
        <p:spPr/>
        <p:txBody>
          <a:bodyPr/>
          <a:lstStyle/>
          <a:p>
            <a:fld id="{3F1E09B4-8776-4C93-BD13-FB09458B4304}" type="slidenum">
              <a:rPr lang="es-BO" smtClean="0"/>
              <a:t>‹Nº›</a:t>
            </a:fld>
            <a:endParaRPr lang="es-BO"/>
          </a:p>
        </p:txBody>
      </p:sp>
    </p:spTree>
    <p:extLst>
      <p:ext uri="{BB962C8B-B14F-4D97-AF65-F5344CB8AC3E}">
        <p14:creationId xmlns:p14="http://schemas.microsoft.com/office/powerpoint/2010/main" val="1542248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B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4" name="Marcador de fecha 3"/>
          <p:cNvSpPr>
            <a:spLocks noGrp="1"/>
          </p:cNvSpPr>
          <p:nvPr>
            <p:ph type="dt" sz="half" idx="10"/>
          </p:nvPr>
        </p:nvSpPr>
        <p:spPr/>
        <p:txBody>
          <a:bodyPr/>
          <a:lstStyle/>
          <a:p>
            <a:fld id="{F709D4C9-F2AF-4568-A352-90E4AE45CB35}" type="datetimeFigureOut">
              <a:rPr lang="es-BO" smtClean="0"/>
              <a:t>18/3/2022</a:t>
            </a:fld>
            <a:endParaRPr lang="es-BO"/>
          </a:p>
        </p:txBody>
      </p:sp>
      <p:sp>
        <p:nvSpPr>
          <p:cNvPr id="5" name="Marcador de pie de página 4"/>
          <p:cNvSpPr>
            <a:spLocks noGrp="1"/>
          </p:cNvSpPr>
          <p:nvPr>
            <p:ph type="ftr" sz="quarter" idx="11"/>
          </p:nvPr>
        </p:nvSpPr>
        <p:spPr/>
        <p:txBody>
          <a:bodyPr/>
          <a:lstStyle/>
          <a:p>
            <a:endParaRPr lang="es-BO"/>
          </a:p>
        </p:txBody>
      </p:sp>
      <p:sp>
        <p:nvSpPr>
          <p:cNvPr id="6" name="Marcador de número de diapositiva 5"/>
          <p:cNvSpPr>
            <a:spLocks noGrp="1"/>
          </p:cNvSpPr>
          <p:nvPr>
            <p:ph type="sldNum" sz="quarter" idx="12"/>
          </p:nvPr>
        </p:nvSpPr>
        <p:spPr/>
        <p:txBody>
          <a:bodyPr/>
          <a:lstStyle/>
          <a:p>
            <a:fld id="{3F1E09B4-8776-4C93-BD13-FB09458B4304}" type="slidenum">
              <a:rPr lang="es-BO" smtClean="0"/>
              <a:t>‹Nº›</a:t>
            </a:fld>
            <a:endParaRPr lang="es-BO"/>
          </a:p>
        </p:txBody>
      </p:sp>
    </p:spTree>
    <p:extLst>
      <p:ext uri="{BB962C8B-B14F-4D97-AF65-F5344CB8AC3E}">
        <p14:creationId xmlns:p14="http://schemas.microsoft.com/office/powerpoint/2010/main" val="4131574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B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F709D4C9-F2AF-4568-A352-90E4AE45CB35}" type="datetimeFigureOut">
              <a:rPr lang="es-BO" smtClean="0"/>
              <a:t>18/3/2022</a:t>
            </a:fld>
            <a:endParaRPr lang="es-BO"/>
          </a:p>
        </p:txBody>
      </p:sp>
      <p:sp>
        <p:nvSpPr>
          <p:cNvPr id="5" name="Marcador de pie de página 4"/>
          <p:cNvSpPr>
            <a:spLocks noGrp="1"/>
          </p:cNvSpPr>
          <p:nvPr>
            <p:ph type="ftr" sz="quarter" idx="11"/>
          </p:nvPr>
        </p:nvSpPr>
        <p:spPr/>
        <p:txBody>
          <a:bodyPr/>
          <a:lstStyle/>
          <a:p>
            <a:endParaRPr lang="es-BO"/>
          </a:p>
        </p:txBody>
      </p:sp>
      <p:sp>
        <p:nvSpPr>
          <p:cNvPr id="6" name="Marcador de número de diapositiva 5"/>
          <p:cNvSpPr>
            <a:spLocks noGrp="1"/>
          </p:cNvSpPr>
          <p:nvPr>
            <p:ph type="sldNum" sz="quarter" idx="12"/>
          </p:nvPr>
        </p:nvSpPr>
        <p:spPr/>
        <p:txBody>
          <a:bodyPr/>
          <a:lstStyle/>
          <a:p>
            <a:fld id="{3F1E09B4-8776-4C93-BD13-FB09458B4304}" type="slidenum">
              <a:rPr lang="es-BO" smtClean="0"/>
              <a:t>‹Nº›</a:t>
            </a:fld>
            <a:endParaRPr lang="es-BO"/>
          </a:p>
        </p:txBody>
      </p:sp>
    </p:spTree>
    <p:extLst>
      <p:ext uri="{BB962C8B-B14F-4D97-AF65-F5344CB8AC3E}">
        <p14:creationId xmlns:p14="http://schemas.microsoft.com/office/powerpoint/2010/main" val="1962131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BO"/>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5" name="Marcador de fecha 4"/>
          <p:cNvSpPr>
            <a:spLocks noGrp="1"/>
          </p:cNvSpPr>
          <p:nvPr>
            <p:ph type="dt" sz="half" idx="10"/>
          </p:nvPr>
        </p:nvSpPr>
        <p:spPr/>
        <p:txBody>
          <a:bodyPr/>
          <a:lstStyle/>
          <a:p>
            <a:fld id="{F709D4C9-F2AF-4568-A352-90E4AE45CB35}" type="datetimeFigureOut">
              <a:rPr lang="es-BO" smtClean="0"/>
              <a:t>18/3/2022</a:t>
            </a:fld>
            <a:endParaRPr lang="es-BO"/>
          </a:p>
        </p:txBody>
      </p:sp>
      <p:sp>
        <p:nvSpPr>
          <p:cNvPr id="6" name="Marcador de pie de página 5"/>
          <p:cNvSpPr>
            <a:spLocks noGrp="1"/>
          </p:cNvSpPr>
          <p:nvPr>
            <p:ph type="ftr" sz="quarter" idx="11"/>
          </p:nvPr>
        </p:nvSpPr>
        <p:spPr/>
        <p:txBody>
          <a:bodyPr/>
          <a:lstStyle/>
          <a:p>
            <a:endParaRPr lang="es-BO"/>
          </a:p>
        </p:txBody>
      </p:sp>
      <p:sp>
        <p:nvSpPr>
          <p:cNvPr id="7" name="Marcador de número de diapositiva 6"/>
          <p:cNvSpPr>
            <a:spLocks noGrp="1"/>
          </p:cNvSpPr>
          <p:nvPr>
            <p:ph type="sldNum" sz="quarter" idx="12"/>
          </p:nvPr>
        </p:nvSpPr>
        <p:spPr/>
        <p:txBody>
          <a:bodyPr/>
          <a:lstStyle/>
          <a:p>
            <a:fld id="{3F1E09B4-8776-4C93-BD13-FB09458B4304}" type="slidenum">
              <a:rPr lang="es-BO" smtClean="0"/>
              <a:t>‹Nº›</a:t>
            </a:fld>
            <a:endParaRPr lang="es-BO"/>
          </a:p>
        </p:txBody>
      </p:sp>
    </p:spTree>
    <p:extLst>
      <p:ext uri="{BB962C8B-B14F-4D97-AF65-F5344CB8AC3E}">
        <p14:creationId xmlns:p14="http://schemas.microsoft.com/office/powerpoint/2010/main" val="2996913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B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7" name="Marcador de fecha 6"/>
          <p:cNvSpPr>
            <a:spLocks noGrp="1"/>
          </p:cNvSpPr>
          <p:nvPr>
            <p:ph type="dt" sz="half" idx="10"/>
          </p:nvPr>
        </p:nvSpPr>
        <p:spPr/>
        <p:txBody>
          <a:bodyPr/>
          <a:lstStyle/>
          <a:p>
            <a:fld id="{F709D4C9-F2AF-4568-A352-90E4AE45CB35}" type="datetimeFigureOut">
              <a:rPr lang="es-BO" smtClean="0"/>
              <a:t>18/3/2022</a:t>
            </a:fld>
            <a:endParaRPr lang="es-BO"/>
          </a:p>
        </p:txBody>
      </p:sp>
      <p:sp>
        <p:nvSpPr>
          <p:cNvPr id="8" name="Marcador de pie de página 7"/>
          <p:cNvSpPr>
            <a:spLocks noGrp="1"/>
          </p:cNvSpPr>
          <p:nvPr>
            <p:ph type="ftr" sz="quarter" idx="11"/>
          </p:nvPr>
        </p:nvSpPr>
        <p:spPr/>
        <p:txBody>
          <a:bodyPr/>
          <a:lstStyle/>
          <a:p>
            <a:endParaRPr lang="es-BO"/>
          </a:p>
        </p:txBody>
      </p:sp>
      <p:sp>
        <p:nvSpPr>
          <p:cNvPr id="9" name="Marcador de número de diapositiva 8"/>
          <p:cNvSpPr>
            <a:spLocks noGrp="1"/>
          </p:cNvSpPr>
          <p:nvPr>
            <p:ph type="sldNum" sz="quarter" idx="12"/>
          </p:nvPr>
        </p:nvSpPr>
        <p:spPr/>
        <p:txBody>
          <a:bodyPr/>
          <a:lstStyle/>
          <a:p>
            <a:fld id="{3F1E09B4-8776-4C93-BD13-FB09458B4304}" type="slidenum">
              <a:rPr lang="es-BO" smtClean="0"/>
              <a:t>‹Nº›</a:t>
            </a:fld>
            <a:endParaRPr lang="es-BO"/>
          </a:p>
        </p:txBody>
      </p:sp>
    </p:spTree>
    <p:extLst>
      <p:ext uri="{BB962C8B-B14F-4D97-AF65-F5344CB8AC3E}">
        <p14:creationId xmlns:p14="http://schemas.microsoft.com/office/powerpoint/2010/main" val="3354674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BO"/>
          </a:p>
        </p:txBody>
      </p:sp>
      <p:sp>
        <p:nvSpPr>
          <p:cNvPr id="3" name="Marcador de fecha 2"/>
          <p:cNvSpPr>
            <a:spLocks noGrp="1"/>
          </p:cNvSpPr>
          <p:nvPr>
            <p:ph type="dt" sz="half" idx="10"/>
          </p:nvPr>
        </p:nvSpPr>
        <p:spPr/>
        <p:txBody>
          <a:bodyPr/>
          <a:lstStyle/>
          <a:p>
            <a:fld id="{F709D4C9-F2AF-4568-A352-90E4AE45CB35}" type="datetimeFigureOut">
              <a:rPr lang="es-BO" smtClean="0"/>
              <a:t>18/3/2022</a:t>
            </a:fld>
            <a:endParaRPr lang="es-BO"/>
          </a:p>
        </p:txBody>
      </p:sp>
      <p:sp>
        <p:nvSpPr>
          <p:cNvPr id="4" name="Marcador de pie de página 3"/>
          <p:cNvSpPr>
            <a:spLocks noGrp="1"/>
          </p:cNvSpPr>
          <p:nvPr>
            <p:ph type="ftr" sz="quarter" idx="11"/>
          </p:nvPr>
        </p:nvSpPr>
        <p:spPr/>
        <p:txBody>
          <a:bodyPr/>
          <a:lstStyle/>
          <a:p>
            <a:endParaRPr lang="es-BO"/>
          </a:p>
        </p:txBody>
      </p:sp>
      <p:sp>
        <p:nvSpPr>
          <p:cNvPr id="5" name="Marcador de número de diapositiva 4"/>
          <p:cNvSpPr>
            <a:spLocks noGrp="1"/>
          </p:cNvSpPr>
          <p:nvPr>
            <p:ph type="sldNum" sz="quarter" idx="12"/>
          </p:nvPr>
        </p:nvSpPr>
        <p:spPr/>
        <p:txBody>
          <a:bodyPr/>
          <a:lstStyle/>
          <a:p>
            <a:fld id="{3F1E09B4-8776-4C93-BD13-FB09458B4304}" type="slidenum">
              <a:rPr lang="es-BO" smtClean="0"/>
              <a:t>‹Nº›</a:t>
            </a:fld>
            <a:endParaRPr lang="es-BO"/>
          </a:p>
        </p:txBody>
      </p:sp>
    </p:spTree>
    <p:extLst>
      <p:ext uri="{BB962C8B-B14F-4D97-AF65-F5344CB8AC3E}">
        <p14:creationId xmlns:p14="http://schemas.microsoft.com/office/powerpoint/2010/main" val="1087159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709D4C9-F2AF-4568-A352-90E4AE45CB35}" type="datetimeFigureOut">
              <a:rPr lang="es-BO" smtClean="0"/>
              <a:t>18/3/2022</a:t>
            </a:fld>
            <a:endParaRPr lang="es-BO"/>
          </a:p>
        </p:txBody>
      </p:sp>
      <p:sp>
        <p:nvSpPr>
          <p:cNvPr id="3" name="Marcador de pie de página 2"/>
          <p:cNvSpPr>
            <a:spLocks noGrp="1"/>
          </p:cNvSpPr>
          <p:nvPr>
            <p:ph type="ftr" sz="quarter" idx="11"/>
          </p:nvPr>
        </p:nvSpPr>
        <p:spPr/>
        <p:txBody>
          <a:bodyPr/>
          <a:lstStyle/>
          <a:p>
            <a:endParaRPr lang="es-BO"/>
          </a:p>
        </p:txBody>
      </p:sp>
      <p:sp>
        <p:nvSpPr>
          <p:cNvPr id="4" name="Marcador de número de diapositiva 3"/>
          <p:cNvSpPr>
            <a:spLocks noGrp="1"/>
          </p:cNvSpPr>
          <p:nvPr>
            <p:ph type="sldNum" sz="quarter" idx="12"/>
          </p:nvPr>
        </p:nvSpPr>
        <p:spPr/>
        <p:txBody>
          <a:bodyPr/>
          <a:lstStyle/>
          <a:p>
            <a:fld id="{3F1E09B4-8776-4C93-BD13-FB09458B4304}" type="slidenum">
              <a:rPr lang="es-BO" smtClean="0"/>
              <a:t>‹Nº›</a:t>
            </a:fld>
            <a:endParaRPr lang="es-BO"/>
          </a:p>
        </p:txBody>
      </p:sp>
    </p:spTree>
    <p:extLst>
      <p:ext uri="{BB962C8B-B14F-4D97-AF65-F5344CB8AC3E}">
        <p14:creationId xmlns:p14="http://schemas.microsoft.com/office/powerpoint/2010/main" val="312783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B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709D4C9-F2AF-4568-A352-90E4AE45CB35}" type="datetimeFigureOut">
              <a:rPr lang="es-BO" smtClean="0"/>
              <a:t>18/3/2022</a:t>
            </a:fld>
            <a:endParaRPr lang="es-BO"/>
          </a:p>
        </p:txBody>
      </p:sp>
      <p:sp>
        <p:nvSpPr>
          <p:cNvPr id="6" name="Marcador de pie de página 5"/>
          <p:cNvSpPr>
            <a:spLocks noGrp="1"/>
          </p:cNvSpPr>
          <p:nvPr>
            <p:ph type="ftr" sz="quarter" idx="11"/>
          </p:nvPr>
        </p:nvSpPr>
        <p:spPr/>
        <p:txBody>
          <a:bodyPr/>
          <a:lstStyle/>
          <a:p>
            <a:endParaRPr lang="es-BO"/>
          </a:p>
        </p:txBody>
      </p:sp>
      <p:sp>
        <p:nvSpPr>
          <p:cNvPr id="7" name="Marcador de número de diapositiva 6"/>
          <p:cNvSpPr>
            <a:spLocks noGrp="1"/>
          </p:cNvSpPr>
          <p:nvPr>
            <p:ph type="sldNum" sz="quarter" idx="12"/>
          </p:nvPr>
        </p:nvSpPr>
        <p:spPr/>
        <p:txBody>
          <a:bodyPr/>
          <a:lstStyle/>
          <a:p>
            <a:fld id="{3F1E09B4-8776-4C93-BD13-FB09458B4304}" type="slidenum">
              <a:rPr lang="es-BO" smtClean="0"/>
              <a:t>‹Nº›</a:t>
            </a:fld>
            <a:endParaRPr lang="es-BO"/>
          </a:p>
        </p:txBody>
      </p:sp>
    </p:spTree>
    <p:extLst>
      <p:ext uri="{BB962C8B-B14F-4D97-AF65-F5344CB8AC3E}">
        <p14:creationId xmlns:p14="http://schemas.microsoft.com/office/powerpoint/2010/main" val="674750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B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B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709D4C9-F2AF-4568-A352-90E4AE45CB35}" type="datetimeFigureOut">
              <a:rPr lang="es-BO" smtClean="0"/>
              <a:t>18/3/2022</a:t>
            </a:fld>
            <a:endParaRPr lang="es-BO"/>
          </a:p>
        </p:txBody>
      </p:sp>
      <p:sp>
        <p:nvSpPr>
          <p:cNvPr id="6" name="Marcador de pie de página 5"/>
          <p:cNvSpPr>
            <a:spLocks noGrp="1"/>
          </p:cNvSpPr>
          <p:nvPr>
            <p:ph type="ftr" sz="quarter" idx="11"/>
          </p:nvPr>
        </p:nvSpPr>
        <p:spPr/>
        <p:txBody>
          <a:bodyPr/>
          <a:lstStyle/>
          <a:p>
            <a:endParaRPr lang="es-BO"/>
          </a:p>
        </p:txBody>
      </p:sp>
      <p:sp>
        <p:nvSpPr>
          <p:cNvPr id="7" name="Marcador de número de diapositiva 6"/>
          <p:cNvSpPr>
            <a:spLocks noGrp="1"/>
          </p:cNvSpPr>
          <p:nvPr>
            <p:ph type="sldNum" sz="quarter" idx="12"/>
          </p:nvPr>
        </p:nvSpPr>
        <p:spPr/>
        <p:txBody>
          <a:bodyPr/>
          <a:lstStyle/>
          <a:p>
            <a:fld id="{3F1E09B4-8776-4C93-BD13-FB09458B4304}" type="slidenum">
              <a:rPr lang="es-BO" smtClean="0"/>
              <a:t>‹Nº›</a:t>
            </a:fld>
            <a:endParaRPr lang="es-BO"/>
          </a:p>
        </p:txBody>
      </p:sp>
    </p:spTree>
    <p:extLst>
      <p:ext uri="{BB962C8B-B14F-4D97-AF65-F5344CB8AC3E}">
        <p14:creationId xmlns:p14="http://schemas.microsoft.com/office/powerpoint/2010/main" val="930304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B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B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09D4C9-F2AF-4568-A352-90E4AE45CB35}" type="datetimeFigureOut">
              <a:rPr lang="es-BO" smtClean="0"/>
              <a:t>18/3/2022</a:t>
            </a:fld>
            <a:endParaRPr lang="es-B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B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1E09B4-8776-4C93-BD13-FB09458B4304}" type="slidenum">
              <a:rPr lang="es-BO" smtClean="0"/>
              <a:t>‹Nº›</a:t>
            </a:fld>
            <a:endParaRPr lang="es-BO"/>
          </a:p>
        </p:txBody>
      </p:sp>
    </p:spTree>
    <p:extLst>
      <p:ext uri="{BB962C8B-B14F-4D97-AF65-F5344CB8AC3E}">
        <p14:creationId xmlns:p14="http://schemas.microsoft.com/office/powerpoint/2010/main" val="1344332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B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523999" y="2021981"/>
            <a:ext cx="9144000" cy="2387600"/>
          </a:xfrm>
        </p:spPr>
        <p:txBody>
          <a:bodyPr>
            <a:normAutofit/>
          </a:bodyPr>
          <a:lstStyle/>
          <a:p>
            <a:r>
              <a:rPr lang="es-BO" sz="3200" b="1" dirty="0" smtClean="0">
                <a:effectLst>
                  <a:outerShdw blurRad="38100" dist="38100" dir="2700000" algn="tl">
                    <a:srgbClr val="000000">
                      <a:alpha val="43137"/>
                    </a:srgbClr>
                  </a:outerShdw>
                </a:effectLst>
              </a:rPr>
              <a:t>Prevención e intervención interinstitucional de la violencia psicológica en niños y adolescentes que han vivenciado abandono y aislamiento social por parte de sus padres y/o cuidadores.</a:t>
            </a:r>
            <a:endParaRPr lang="es-BO" sz="3200" b="1" dirty="0">
              <a:effectLst>
                <a:outerShdw blurRad="38100" dist="38100" dir="2700000" algn="tl">
                  <a:srgbClr val="000000">
                    <a:alpha val="43137"/>
                  </a:srgbClr>
                </a:outerShdw>
              </a:effectLst>
            </a:endParaRPr>
          </a:p>
        </p:txBody>
      </p:sp>
      <p:sp>
        <p:nvSpPr>
          <p:cNvPr id="3" name="Subtítulo 2"/>
          <p:cNvSpPr>
            <a:spLocks noGrp="1"/>
          </p:cNvSpPr>
          <p:nvPr>
            <p:ph type="subTitle" idx="1"/>
          </p:nvPr>
        </p:nvSpPr>
        <p:spPr>
          <a:xfrm>
            <a:off x="1524000" y="4941441"/>
            <a:ext cx="9144000" cy="1655762"/>
          </a:xfrm>
        </p:spPr>
        <p:txBody>
          <a:bodyPr>
            <a:normAutofit/>
          </a:bodyPr>
          <a:lstStyle/>
          <a:p>
            <a:r>
              <a:rPr lang="es-BO" sz="1800" b="1" dirty="0" smtClean="0"/>
              <a:t>Presentado por</a:t>
            </a:r>
            <a:r>
              <a:rPr lang="es-BO" sz="1800" dirty="0" smtClean="0"/>
              <a:t>: Lic. Juan Carlos Azero Estivariz.</a:t>
            </a:r>
          </a:p>
          <a:p>
            <a:r>
              <a:rPr lang="es-BO" sz="1800" b="1" dirty="0" smtClean="0"/>
              <a:t>Curso: </a:t>
            </a:r>
            <a:r>
              <a:rPr lang="es-BO" sz="1800" dirty="0" smtClean="0"/>
              <a:t>Estrategias de incidencia política en temas de niñez.</a:t>
            </a:r>
          </a:p>
          <a:p>
            <a:r>
              <a:rPr lang="es-BO" sz="1800" b="1" dirty="0" smtClean="0"/>
              <a:t>Fecha: </a:t>
            </a:r>
            <a:r>
              <a:rPr lang="es-BO" sz="1800" dirty="0" smtClean="0"/>
              <a:t>Cochabamba, 16 de Febrero del 2022.</a:t>
            </a:r>
            <a:endParaRPr lang="es-BO" sz="18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13795" y="566647"/>
            <a:ext cx="1764407" cy="1622759"/>
          </a:xfrm>
          <a:prstGeom prst="rect">
            <a:avLst/>
          </a:prstGeom>
        </p:spPr>
      </p:pic>
    </p:spTree>
    <p:extLst>
      <p:ext uri="{BB962C8B-B14F-4D97-AF65-F5344CB8AC3E}">
        <p14:creationId xmlns:p14="http://schemas.microsoft.com/office/powerpoint/2010/main" val="38279774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632138" y="0"/>
            <a:ext cx="10515600" cy="1325563"/>
          </a:xfrm>
        </p:spPr>
        <p:txBody>
          <a:bodyPr/>
          <a:lstStyle/>
          <a:p>
            <a:pPr algn="ctr"/>
            <a:r>
              <a:rPr lang="es-BO" b="1" dirty="0" smtClean="0">
                <a:effectLst>
                  <a:outerShdw blurRad="38100" dist="38100" dir="2700000" algn="tl">
                    <a:srgbClr val="000000">
                      <a:alpha val="43137"/>
                    </a:srgbClr>
                  </a:outerShdw>
                </a:effectLst>
              </a:rPr>
              <a:t>Conclusiones</a:t>
            </a:r>
            <a:endParaRPr lang="es-BO" b="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2460815"/>
            <a:ext cx="10515600" cy="4351338"/>
          </a:xfrm>
        </p:spPr>
        <p:txBody>
          <a:bodyPr>
            <a:normAutofit fontScale="85000" lnSpcReduction="20000"/>
          </a:bodyPr>
          <a:lstStyle/>
          <a:p>
            <a:pPr algn="just">
              <a:buFont typeface="Wingdings" panose="05000000000000000000" pitchFamily="2" charset="2"/>
              <a:buChar char="Ø"/>
            </a:pPr>
            <a:r>
              <a:rPr lang="es-BO" dirty="0" smtClean="0"/>
              <a:t>La </a:t>
            </a:r>
            <a:r>
              <a:rPr lang="es-BO" dirty="0"/>
              <a:t>consecución del resultado ha sido posible por medio de los indicadores y actividades. De modo que, plantear 1 rueda de servicios sociales que involucren a instituciones que trabajan con la niñez en temas de violencia</a:t>
            </a:r>
            <a:r>
              <a:rPr lang="es-BO" dirty="0" smtClean="0"/>
              <a:t>, establecer </a:t>
            </a:r>
            <a:r>
              <a:rPr lang="es-BO" dirty="0"/>
              <a:t>3 campañas de prevención sobre la violencia física y psicológica, </a:t>
            </a:r>
            <a:r>
              <a:rPr lang="es-BO" dirty="0" smtClean="0"/>
              <a:t>en coordinación con varias instituciones y plantear </a:t>
            </a:r>
            <a:r>
              <a:rPr lang="es-BO" dirty="0"/>
              <a:t>1 programa de radio en internet que aborde </a:t>
            </a:r>
            <a:r>
              <a:rPr lang="es-BO" dirty="0" smtClean="0"/>
              <a:t>temáticas </a:t>
            </a:r>
            <a:r>
              <a:rPr lang="es-BO" dirty="0"/>
              <a:t>sobre violencia física, psicológica y sexual que sufren los niños y adolescentes, impulsado y dirigido por las distintas </a:t>
            </a:r>
            <a:r>
              <a:rPr lang="es-BO" dirty="0" smtClean="0"/>
              <a:t>instituciones, </a:t>
            </a:r>
            <a:r>
              <a:rPr lang="es-BO" dirty="0"/>
              <a:t>han llevado a conseguir el resultado deseado del </a:t>
            </a:r>
            <a:r>
              <a:rPr lang="es-BO" dirty="0" smtClean="0"/>
              <a:t>proyecto.</a:t>
            </a:r>
          </a:p>
          <a:p>
            <a:pPr algn="just">
              <a:buFont typeface="Wingdings" panose="05000000000000000000" pitchFamily="2" charset="2"/>
              <a:buChar char="Ø"/>
            </a:pPr>
            <a:r>
              <a:rPr lang="es-BO" dirty="0" smtClean="0"/>
              <a:t>Estos </a:t>
            </a:r>
            <a:r>
              <a:rPr lang="es-BO" dirty="0"/>
              <a:t>indicadores se han concretizado por medio del desarrollo de una rueda de servicios sociales con 10 instituciones, estableciendo alianzas entre las organizaciones </a:t>
            </a:r>
            <a:r>
              <a:rPr lang="es-BO" dirty="0" smtClean="0"/>
              <a:t>participantes. La </a:t>
            </a:r>
            <a:r>
              <a:rPr lang="es-BO" dirty="0"/>
              <a:t>realización de campañas de sensibilización en las plazas del centro de la ciudad sobre la temática de la violencia física, psicológica y sexual que sufren los niños y adolescentes dirigido a público en general. </a:t>
            </a:r>
            <a:r>
              <a:rPr lang="es-BO" dirty="0" smtClean="0"/>
              <a:t>Y </a:t>
            </a:r>
            <a:r>
              <a:rPr lang="es-BO" dirty="0"/>
              <a:t>la Implementación de un programa de radio por internet que aborde temáticas de violencia física, psicológica y sexual que sufren los niños y adolescentes en la familia, el colegio y en el </a:t>
            </a:r>
            <a:r>
              <a:rPr lang="es-BO" dirty="0" smtClean="0"/>
              <a:t>trabajo</a:t>
            </a:r>
            <a:r>
              <a:rPr lang="es-BO" dirty="0"/>
              <a:t>.</a:t>
            </a:r>
          </a:p>
        </p:txBody>
      </p:sp>
      <p:pic>
        <p:nvPicPr>
          <p:cNvPr id="4" name="Imagen 3"/>
          <p:cNvPicPr>
            <a:picLocks noChangeAspect="1"/>
          </p:cNvPicPr>
          <p:nvPr/>
        </p:nvPicPr>
        <p:blipFill rotWithShape="1">
          <a:blip r:embed="rId2" cstate="print">
            <a:extLst>
              <a:ext uri="{28A0092B-C50C-407E-A947-70E740481C1C}">
                <a14:useLocalDpi xmlns:a14="http://schemas.microsoft.com/office/drawing/2010/main" val="0"/>
              </a:ext>
            </a:extLst>
          </a:blip>
          <a:srcRect t="34742" b="34460"/>
          <a:stretch/>
        </p:blipFill>
        <p:spPr>
          <a:xfrm>
            <a:off x="4740168" y="921029"/>
            <a:ext cx="2299540" cy="1429555"/>
          </a:xfrm>
          <a:prstGeom prst="rect">
            <a:avLst/>
          </a:prstGeom>
        </p:spPr>
      </p:pic>
    </p:spTree>
    <p:extLst>
      <p:ext uri="{BB962C8B-B14F-4D97-AF65-F5344CB8AC3E}">
        <p14:creationId xmlns:p14="http://schemas.microsoft.com/office/powerpoint/2010/main" val="3661812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598255" y="-295224"/>
            <a:ext cx="10515600" cy="1325563"/>
          </a:xfrm>
        </p:spPr>
        <p:txBody>
          <a:bodyPr>
            <a:normAutofit/>
          </a:bodyPr>
          <a:lstStyle/>
          <a:p>
            <a:pPr algn="ctr"/>
            <a:r>
              <a:rPr lang="es-BO" sz="4000" b="1" dirty="0" smtClean="0">
                <a:effectLst>
                  <a:outerShdw blurRad="38100" dist="38100" dir="2700000" algn="tl">
                    <a:srgbClr val="000000">
                      <a:alpha val="43137"/>
                    </a:srgbClr>
                  </a:outerShdw>
                </a:effectLst>
              </a:rPr>
              <a:t>Introducción</a:t>
            </a:r>
            <a:endParaRPr lang="es-BO" sz="4000" b="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746975" y="2292440"/>
            <a:ext cx="10573556" cy="5542280"/>
          </a:xfrm>
        </p:spPr>
        <p:txBody>
          <a:bodyPr>
            <a:noAutofit/>
          </a:bodyPr>
          <a:lstStyle/>
          <a:p>
            <a:pPr marL="0" indent="0" algn="just">
              <a:buNone/>
            </a:pPr>
            <a:r>
              <a:rPr lang="es-BO" sz="2000" dirty="0" smtClean="0"/>
              <a:t>La violencia en la familia se ejerce sobre los niños y las mujeres y es una cuestión invisible, natural y normalizado para la sociedad. El hombre tiene poder sobre sus hijos y mujer, que son tratados como esclavos u objetos, de los cuales no se espera ni su opinión, decisión o participación en asuntos familiares. </a:t>
            </a:r>
          </a:p>
          <a:p>
            <a:pPr marL="0" indent="0" algn="just">
              <a:buNone/>
            </a:pPr>
            <a:r>
              <a:rPr lang="es-BO" sz="2000" dirty="0" smtClean="0"/>
              <a:t>Existen casos de mujeres y niños maltratados que no logran realizar una denuncia contra su agresor, esto debido a los chantajes emocionales, dependencia económica o amenazas de muerte que el maltratador impone sobre sus víctimas. La situación de violencia que sufren los niños y mujeres es acallada por la complicidad de otros familiares, vecinos u autoridades.</a:t>
            </a:r>
          </a:p>
          <a:p>
            <a:pPr marL="0" indent="0" algn="just">
              <a:buNone/>
            </a:pPr>
            <a:r>
              <a:rPr lang="es-BO" sz="2000" dirty="0" smtClean="0"/>
              <a:t>Lo más común en las denuncias por violencia en instituciones es que esta haya sido en base a los maltratos físicos que presenta la victima, pero se pasa en alto la violencia psicológica, emocional, social, simbólica, económica y sexual que son de alto impacto. </a:t>
            </a:r>
          </a:p>
          <a:p>
            <a:pPr marL="0" indent="0" algn="just">
              <a:buNone/>
            </a:pPr>
            <a:r>
              <a:rPr lang="es-BO" sz="2000" dirty="0" smtClean="0"/>
              <a:t>Se ignora y por ello no se denuncia como un hecho de violencia de que a un niño o a una mujer se le insulte, humille, amenace, aislé, chantajee repetidas veces. Sin embargo, esta forma de maltrato también es violencia y lastima la autoestima y la realización de las personas en toda su plenitud. </a:t>
            </a:r>
            <a:endParaRPr lang="es-BO" sz="2000" dirty="0"/>
          </a:p>
        </p:txBody>
      </p:sp>
      <p:pic>
        <p:nvPicPr>
          <p:cNvPr id="4" name="Imagen 3"/>
          <p:cNvPicPr>
            <a:picLocks noChangeAspect="1"/>
          </p:cNvPicPr>
          <p:nvPr/>
        </p:nvPicPr>
        <p:blipFill rotWithShape="1">
          <a:blip r:embed="rId2" cstate="print">
            <a:extLst>
              <a:ext uri="{28A0092B-C50C-407E-A947-70E740481C1C}">
                <a14:useLocalDpi xmlns:a14="http://schemas.microsoft.com/office/drawing/2010/main" val="0"/>
              </a:ext>
            </a:extLst>
          </a:blip>
          <a:srcRect t="32488" b="32958"/>
          <a:stretch/>
        </p:blipFill>
        <p:spPr>
          <a:xfrm>
            <a:off x="4760879" y="741588"/>
            <a:ext cx="2190352" cy="1550852"/>
          </a:xfrm>
          <a:prstGeom prst="rect">
            <a:avLst/>
          </a:prstGeom>
        </p:spPr>
      </p:pic>
    </p:spTree>
    <p:extLst>
      <p:ext uri="{BB962C8B-B14F-4D97-AF65-F5344CB8AC3E}">
        <p14:creationId xmlns:p14="http://schemas.microsoft.com/office/powerpoint/2010/main" val="2472192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BO" sz="3600" b="1" dirty="0" smtClean="0">
                <a:effectLst>
                  <a:outerShdw blurRad="38100" dist="38100" dir="2700000" algn="tl">
                    <a:srgbClr val="000000">
                      <a:alpha val="43137"/>
                    </a:srgbClr>
                  </a:outerShdw>
                </a:effectLst>
              </a:rPr>
              <a:t>Problema, hipótesis y objetivo del proyecto</a:t>
            </a:r>
            <a:endParaRPr lang="es-BO" sz="3600" b="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p:txBody>
          <a:bodyPr>
            <a:normAutofit fontScale="85000" lnSpcReduction="20000"/>
          </a:bodyPr>
          <a:lstStyle/>
          <a:p>
            <a:pPr marL="0" indent="0" algn="just">
              <a:buNone/>
            </a:pPr>
            <a:r>
              <a:rPr lang="es-BO" b="1" dirty="0" smtClean="0"/>
              <a:t>1. Problema: </a:t>
            </a:r>
            <a:r>
              <a:rPr lang="es-BO" dirty="0" smtClean="0"/>
              <a:t>Debido al abandono de la madre, descuido e irresponsabilidad en el cuidado y protección del menor por parte del padre y por el aislamiento social que le impone sus cuidadores, el niño abandonado presenta dificultades en el relacionamiento social, ya que es alguien retraído, poco empático e inactivo.</a:t>
            </a:r>
          </a:p>
          <a:p>
            <a:pPr marL="0" indent="0" algn="just">
              <a:buNone/>
            </a:pPr>
            <a:endParaRPr lang="es-BO" dirty="0" smtClean="0"/>
          </a:p>
          <a:p>
            <a:pPr marL="0" indent="0" algn="just">
              <a:buNone/>
            </a:pPr>
            <a:r>
              <a:rPr lang="es-BO" b="1" dirty="0" smtClean="0"/>
              <a:t>2. Hipótesis: </a:t>
            </a:r>
            <a:r>
              <a:rPr lang="es-BO" dirty="0" smtClean="0"/>
              <a:t>La coordinación entre las instituciones que atienden y previenen la violencia hacia los niños, niñas y adolescentes crean condiciones favorables que permiten el bienestar biopsicosocial del niño abandonado, superando así la situación de violencia en la que estuvo expuesto.</a:t>
            </a:r>
          </a:p>
          <a:p>
            <a:pPr marL="0" indent="0" algn="just">
              <a:buNone/>
            </a:pPr>
            <a:endParaRPr lang="es-BO" dirty="0" smtClean="0"/>
          </a:p>
          <a:p>
            <a:pPr marL="0" indent="0" algn="just">
              <a:buNone/>
            </a:pPr>
            <a:r>
              <a:rPr lang="es-BO" b="1" dirty="0" smtClean="0"/>
              <a:t>3. Objetivo: </a:t>
            </a:r>
            <a:r>
              <a:rPr lang="es-BO" dirty="0" smtClean="0"/>
              <a:t>Generar mecanismos de coordinación interinstitucional para el trabajo coordinado de las diferentes instituciones que atienden la problemática de la violencia lo que favorecerá que el niño abandonado supere su situación de violencia y sea alguien integrado y adaptado a la sociedad.</a:t>
            </a:r>
          </a:p>
          <a:p>
            <a:pPr marL="0" indent="0">
              <a:buNone/>
            </a:pPr>
            <a:endParaRPr lang="es-BO" dirty="0" smtClean="0"/>
          </a:p>
          <a:p>
            <a:pPr marL="0" indent="0">
              <a:buNone/>
            </a:pPr>
            <a:endParaRPr lang="es-BO" dirty="0"/>
          </a:p>
        </p:txBody>
      </p:sp>
    </p:spTree>
    <p:extLst>
      <p:ext uri="{BB962C8B-B14F-4D97-AF65-F5344CB8AC3E}">
        <p14:creationId xmlns:p14="http://schemas.microsoft.com/office/powerpoint/2010/main" val="1086323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274979"/>
            <a:ext cx="10515600" cy="1325563"/>
          </a:xfrm>
        </p:spPr>
        <p:txBody>
          <a:bodyPr>
            <a:normAutofit/>
          </a:bodyPr>
          <a:lstStyle/>
          <a:p>
            <a:pPr algn="ctr"/>
            <a:r>
              <a:rPr lang="es-BO" b="1" dirty="0" smtClean="0">
                <a:effectLst>
                  <a:outerShdw blurRad="38100" dist="38100" dir="2700000" algn="tl">
                    <a:srgbClr val="000000">
                      <a:alpha val="43137"/>
                    </a:srgbClr>
                  </a:outerShdw>
                </a:effectLst>
              </a:rPr>
              <a:t>Resultado del proyecto</a:t>
            </a:r>
            <a:endParaRPr lang="es-BO" b="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713084"/>
            <a:ext cx="10515600" cy="4351338"/>
          </a:xfrm>
        </p:spPr>
        <p:txBody>
          <a:bodyPr>
            <a:noAutofit/>
          </a:bodyPr>
          <a:lstStyle/>
          <a:p>
            <a:pPr marL="0" indent="0">
              <a:buNone/>
            </a:pPr>
            <a:r>
              <a:rPr lang="es-BO" sz="3200" b="1" dirty="0" smtClean="0"/>
              <a:t>4.Resultado: </a:t>
            </a:r>
          </a:p>
          <a:p>
            <a:pPr marL="0" indent="0" algn="just">
              <a:buNone/>
            </a:pPr>
            <a:r>
              <a:rPr lang="es-BO" sz="3200" dirty="0" smtClean="0"/>
              <a:t>Se estableció mecanismos de coordinación interinstitucional para el trabajo coordinado de las diferentes instituciones que atienden la problemática de la violencia, lo que ha favorecido que los niños abandonados superen la situación de violencia en la que se encontraban y de ese modo se adaptaron a la sociedad.</a:t>
            </a:r>
          </a:p>
          <a:p>
            <a:pPr marL="0" indent="0" algn="just">
              <a:buNone/>
            </a:pPr>
            <a:endParaRPr lang="es-BO" sz="2000" dirty="0" smtClean="0"/>
          </a:p>
        </p:txBody>
      </p:sp>
      <p:pic>
        <p:nvPicPr>
          <p:cNvPr id="4" name="Imagen 3"/>
          <p:cNvPicPr>
            <a:picLocks noChangeAspect="1"/>
          </p:cNvPicPr>
          <p:nvPr/>
        </p:nvPicPr>
        <p:blipFill rotWithShape="1">
          <a:blip r:embed="rId2" cstate="print">
            <a:extLst>
              <a:ext uri="{28A0092B-C50C-407E-A947-70E740481C1C}">
                <a14:useLocalDpi xmlns:a14="http://schemas.microsoft.com/office/drawing/2010/main" val="0"/>
              </a:ext>
            </a:extLst>
          </a:blip>
          <a:srcRect l="-2442" t="27042" r="2442" b="26575"/>
          <a:stretch/>
        </p:blipFill>
        <p:spPr>
          <a:xfrm>
            <a:off x="5110972" y="4752305"/>
            <a:ext cx="1970055" cy="1730292"/>
          </a:xfrm>
          <a:prstGeom prst="rect">
            <a:avLst/>
          </a:prstGeom>
        </p:spPr>
      </p:pic>
    </p:spTree>
    <p:extLst>
      <p:ext uri="{BB962C8B-B14F-4D97-AF65-F5344CB8AC3E}">
        <p14:creationId xmlns:p14="http://schemas.microsoft.com/office/powerpoint/2010/main" val="2482703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1325563"/>
          </a:xfrm>
        </p:spPr>
        <p:txBody>
          <a:bodyPr/>
          <a:lstStyle/>
          <a:p>
            <a:pPr algn="ctr"/>
            <a:r>
              <a:rPr lang="es-BO" b="1" dirty="0" smtClean="0">
                <a:effectLst>
                  <a:outerShdw blurRad="38100" dist="38100" dir="2700000" algn="tl">
                    <a:srgbClr val="000000">
                      <a:alpha val="43137"/>
                    </a:srgbClr>
                  </a:outerShdw>
                </a:effectLst>
              </a:rPr>
              <a:t>Indicadores del proyecto</a:t>
            </a:r>
            <a:endParaRPr lang="es-BO" b="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140667"/>
            <a:ext cx="10515600" cy="4351338"/>
          </a:xfrm>
        </p:spPr>
        <p:txBody>
          <a:bodyPr>
            <a:normAutofit fontScale="62500" lnSpcReduction="20000"/>
          </a:bodyPr>
          <a:lstStyle/>
          <a:p>
            <a:pPr marL="0" indent="0" algn="just">
              <a:buNone/>
            </a:pPr>
            <a:r>
              <a:rPr lang="es-BO" sz="4000" b="1" dirty="0" smtClean="0"/>
              <a:t>a) </a:t>
            </a:r>
            <a:r>
              <a:rPr lang="es-BO" sz="4000" dirty="0" smtClean="0"/>
              <a:t>1 rueda de servicios sociales que involucren a instituciones que trabajan con la niñez en temas de violencia, y que puedan brindar e intercambiar asesoramiento legal, acogimiento en hogares, terapia familiar, asistencia médica e intervención comunitaria para atender a la niñez y adolescencia.</a:t>
            </a:r>
          </a:p>
          <a:p>
            <a:pPr marL="0" indent="0" algn="just">
              <a:buNone/>
            </a:pPr>
            <a:endParaRPr lang="es-BO" sz="4000" dirty="0" smtClean="0"/>
          </a:p>
          <a:p>
            <a:pPr marL="0" indent="0" algn="just">
              <a:buNone/>
            </a:pPr>
            <a:r>
              <a:rPr lang="es-BO" sz="4000" b="1" dirty="0" smtClean="0"/>
              <a:t>b) </a:t>
            </a:r>
            <a:r>
              <a:rPr lang="es-BO" sz="4000" dirty="0" smtClean="0"/>
              <a:t>3 campañas de prevención sobre la violencia física y psicológica, enfatizando la segunda temática en coordinación con instituciones como DNA, SLIM, FELCV, Distritales de Educación, PROSALUD, entre otros, dirigido a padres de familia, educadores, niños, adolescentes, jóvenes, vecinos y público en general.</a:t>
            </a:r>
          </a:p>
          <a:p>
            <a:pPr marL="0" indent="0" algn="just">
              <a:buNone/>
            </a:pPr>
            <a:endParaRPr lang="es-BO" sz="4000" dirty="0" smtClean="0"/>
          </a:p>
          <a:p>
            <a:pPr marL="0" indent="0" algn="just">
              <a:buNone/>
            </a:pPr>
            <a:r>
              <a:rPr lang="es-BO" sz="4000" b="1" dirty="0" smtClean="0"/>
              <a:t>c) </a:t>
            </a:r>
            <a:r>
              <a:rPr lang="es-BO" sz="4000" dirty="0" smtClean="0"/>
              <a:t>1 programa de radio en internet que aborde temáticas sobre violencia física, psicológica y sexual que sufren los niños y adolescentes, impulsado y dirigido por las distintas instituciones que intervienen en temáticas sobre la niñez. </a:t>
            </a:r>
          </a:p>
          <a:p>
            <a:pPr marL="0" indent="0">
              <a:buNone/>
            </a:pPr>
            <a:endParaRPr lang="es-BO" dirty="0"/>
          </a:p>
        </p:txBody>
      </p:sp>
      <p:pic>
        <p:nvPicPr>
          <p:cNvPr id="4" name="Imagen 3"/>
          <p:cNvPicPr>
            <a:picLocks noChangeAspect="1"/>
          </p:cNvPicPr>
          <p:nvPr/>
        </p:nvPicPr>
        <p:blipFill rotWithShape="1">
          <a:blip r:embed="rId2" cstate="print">
            <a:extLst>
              <a:ext uri="{28A0092B-C50C-407E-A947-70E740481C1C}">
                <a14:useLocalDpi xmlns:a14="http://schemas.microsoft.com/office/drawing/2010/main" val="0"/>
              </a:ext>
            </a:extLst>
          </a:blip>
          <a:srcRect t="36995" b="37465"/>
          <a:stretch/>
        </p:blipFill>
        <p:spPr>
          <a:xfrm>
            <a:off x="4848235" y="5203065"/>
            <a:ext cx="2698785" cy="1339455"/>
          </a:xfrm>
          <a:prstGeom prst="rect">
            <a:avLst/>
          </a:prstGeom>
        </p:spPr>
      </p:pic>
    </p:spTree>
    <p:extLst>
      <p:ext uri="{BB962C8B-B14F-4D97-AF65-F5344CB8AC3E}">
        <p14:creationId xmlns:p14="http://schemas.microsoft.com/office/powerpoint/2010/main" val="1862757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65546"/>
            <a:ext cx="10515600" cy="1325563"/>
          </a:xfrm>
        </p:spPr>
        <p:txBody>
          <a:bodyPr/>
          <a:lstStyle/>
          <a:p>
            <a:pPr algn="ctr"/>
            <a:r>
              <a:rPr lang="es-BO" b="1" dirty="0" smtClean="0">
                <a:effectLst>
                  <a:outerShdw blurRad="38100" dist="38100" dir="2700000" algn="tl">
                    <a:srgbClr val="000000">
                      <a:alpha val="43137"/>
                    </a:srgbClr>
                  </a:outerShdw>
                </a:effectLst>
              </a:rPr>
              <a:t>Las actividades del proyecto</a:t>
            </a:r>
            <a:endParaRPr lang="es-BO" b="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104599"/>
            <a:ext cx="10515600" cy="4351338"/>
          </a:xfrm>
        </p:spPr>
        <p:txBody>
          <a:bodyPr>
            <a:normAutofit fontScale="40000" lnSpcReduction="20000"/>
          </a:bodyPr>
          <a:lstStyle/>
          <a:p>
            <a:pPr algn="just"/>
            <a:r>
              <a:rPr lang="es-BO" sz="5800" dirty="0" smtClean="0"/>
              <a:t>Desarrollo de una rueda de servicios sociales para encontrar una solución al problema planteado con la participación de 10 instituciones, dando como resultado la ficha de oferta y demanda que expone los servicios ofertados/demandados que cumple la función de alianza entre las organizaciones participantes.</a:t>
            </a:r>
          </a:p>
          <a:p>
            <a:pPr marL="514350" indent="-514350" algn="just">
              <a:buAutoNum type="alphaLcParenR"/>
            </a:pPr>
            <a:endParaRPr lang="es-BO" sz="5800" dirty="0" smtClean="0"/>
          </a:p>
          <a:p>
            <a:pPr algn="just"/>
            <a:r>
              <a:rPr lang="es-BO" sz="5800" dirty="0" smtClean="0"/>
              <a:t>Realización de campañas de sensibilización en las plazas del centro de la ciudad sobre la temática de la violencia física, psicológica y sexual que sufren los niños y adolescentes dirigido a público en general.</a:t>
            </a:r>
          </a:p>
          <a:p>
            <a:pPr marL="0" indent="0" algn="just">
              <a:buNone/>
            </a:pPr>
            <a:endParaRPr lang="es-BO" sz="5800" dirty="0" smtClean="0"/>
          </a:p>
          <a:p>
            <a:pPr algn="just"/>
            <a:r>
              <a:rPr lang="es-BO" sz="5800" dirty="0" smtClean="0"/>
              <a:t>Implementación de un programa de radio por internet que aborde temáticas de violencia física, psicológica y sexual que sufren los niños y adolescentes en la familia, el colegio y en el trabajo, dicho programa estará a cargo de instituciones como el DNA, SLIM, FELCV, PROSALUD, Distritales de Educación, entre otros.</a:t>
            </a:r>
          </a:p>
          <a:p>
            <a:pPr marL="514350" indent="-514350">
              <a:buFont typeface="+mj-lt"/>
              <a:buAutoNum type="arabicPeriod"/>
            </a:pPr>
            <a:endParaRPr lang="es-BO" dirty="0"/>
          </a:p>
        </p:txBody>
      </p:sp>
      <p:pic>
        <p:nvPicPr>
          <p:cNvPr id="4" name="Imagen 3"/>
          <p:cNvPicPr>
            <a:picLocks noChangeAspect="1"/>
          </p:cNvPicPr>
          <p:nvPr/>
        </p:nvPicPr>
        <p:blipFill rotWithShape="1">
          <a:blip r:embed="rId2" cstate="print">
            <a:extLst>
              <a:ext uri="{28A0092B-C50C-407E-A947-70E740481C1C}">
                <a14:useLocalDpi xmlns:a14="http://schemas.microsoft.com/office/drawing/2010/main" val="0"/>
              </a:ext>
            </a:extLst>
          </a:blip>
          <a:srcRect t="32112" b="32207"/>
          <a:stretch/>
        </p:blipFill>
        <p:spPr>
          <a:xfrm>
            <a:off x="4804562" y="5026799"/>
            <a:ext cx="2582875" cy="1468191"/>
          </a:xfrm>
          <a:prstGeom prst="rect">
            <a:avLst/>
          </a:prstGeom>
        </p:spPr>
      </p:pic>
    </p:spTree>
    <p:extLst>
      <p:ext uri="{BB962C8B-B14F-4D97-AF65-F5344CB8AC3E}">
        <p14:creationId xmlns:p14="http://schemas.microsoft.com/office/powerpoint/2010/main" val="2268881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BO" dirty="0" smtClean="0"/>
              <a:t> </a:t>
            </a:r>
            <a:r>
              <a:rPr lang="es-BO" b="1" dirty="0" smtClean="0">
                <a:effectLst>
                  <a:outerShdw blurRad="38100" dist="38100" dir="2700000" algn="tl">
                    <a:srgbClr val="000000">
                      <a:alpha val="43137"/>
                    </a:srgbClr>
                  </a:outerShdw>
                </a:effectLst>
              </a:rPr>
              <a:t>Metodología del proyecto</a:t>
            </a:r>
            <a:endParaRPr lang="es-BO" b="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p:txBody>
          <a:bodyPr/>
          <a:lstStyle/>
          <a:p>
            <a:pPr marL="0" indent="0" algn="just">
              <a:buNone/>
            </a:pPr>
            <a:r>
              <a:rPr lang="es-BO" dirty="0"/>
              <a:t>E</a:t>
            </a:r>
            <a:r>
              <a:rPr lang="es-BO" dirty="0" smtClean="0"/>
              <a:t>l </a:t>
            </a:r>
            <a:r>
              <a:rPr lang="es-BO" dirty="0"/>
              <a:t>marco </a:t>
            </a:r>
            <a:r>
              <a:rPr lang="es-BO" dirty="0" smtClean="0"/>
              <a:t>lógico es </a:t>
            </a:r>
            <a:r>
              <a:rPr lang="es-BO" dirty="0"/>
              <a:t>una herramienta </a:t>
            </a:r>
            <a:r>
              <a:rPr lang="es-BO" dirty="0" smtClean="0"/>
              <a:t>que permite:</a:t>
            </a:r>
          </a:p>
          <a:p>
            <a:pPr algn="just">
              <a:buFont typeface="Wingdings" panose="05000000000000000000" pitchFamily="2" charset="2"/>
              <a:buChar char="Ø"/>
            </a:pPr>
            <a:r>
              <a:rPr lang="es-BO" dirty="0" smtClean="0"/>
              <a:t> Comunicar </a:t>
            </a:r>
            <a:r>
              <a:rPr lang="es-BO" dirty="0"/>
              <a:t>los </a:t>
            </a:r>
            <a:r>
              <a:rPr lang="es-BO" dirty="0" smtClean="0"/>
              <a:t>objetivos </a:t>
            </a:r>
            <a:r>
              <a:rPr lang="es-BO" dirty="0"/>
              <a:t>de un proyecto de forma clara y comprensible. </a:t>
            </a:r>
            <a:endParaRPr lang="es-BO" dirty="0" smtClean="0"/>
          </a:p>
          <a:p>
            <a:pPr algn="just">
              <a:buFont typeface="Wingdings" panose="05000000000000000000" pitchFamily="2" charset="2"/>
              <a:buChar char="Ø"/>
            </a:pPr>
            <a:r>
              <a:rPr lang="es-BO" dirty="0" smtClean="0"/>
              <a:t>Juntar </a:t>
            </a:r>
            <a:r>
              <a:rPr lang="es-BO" dirty="0"/>
              <a:t>todos los puntos de vista y las necesidades de los diferentes actores que se encuentran involucrados en un proyecto y en su entorno. </a:t>
            </a:r>
            <a:endParaRPr lang="es-BO" dirty="0" smtClean="0"/>
          </a:p>
          <a:p>
            <a:pPr algn="just">
              <a:buFont typeface="Wingdings" panose="05000000000000000000" pitchFamily="2" charset="2"/>
              <a:buChar char="Ø"/>
            </a:pPr>
            <a:r>
              <a:rPr lang="es-BO" dirty="0" smtClean="0"/>
              <a:t>Esta </a:t>
            </a:r>
            <a:r>
              <a:rPr lang="es-BO" dirty="0"/>
              <a:t>metodología facilita el proceso de conceptualización, diseño, ejecución y evaluación del proyecto. </a:t>
            </a:r>
            <a:endParaRPr lang="es-BO" dirty="0" smtClean="0"/>
          </a:p>
        </p:txBody>
      </p:sp>
    </p:spTree>
    <p:extLst>
      <p:ext uri="{BB962C8B-B14F-4D97-AF65-F5344CB8AC3E}">
        <p14:creationId xmlns:p14="http://schemas.microsoft.com/office/powerpoint/2010/main" val="3022444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BO" b="1" dirty="0" smtClean="0">
                <a:effectLst>
                  <a:outerShdw blurRad="38100" dist="38100" dir="2700000" algn="tl">
                    <a:srgbClr val="000000">
                      <a:alpha val="43137"/>
                    </a:srgbClr>
                  </a:outerShdw>
                </a:effectLst>
              </a:rPr>
              <a:t>Metodología del proyecto</a:t>
            </a:r>
            <a:endParaRPr lang="es-BO" b="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p:txBody>
          <a:bodyPr>
            <a:normAutofit fontScale="77500" lnSpcReduction="20000"/>
          </a:bodyPr>
          <a:lstStyle/>
          <a:p>
            <a:pPr marL="0" indent="0">
              <a:buNone/>
            </a:pPr>
            <a:r>
              <a:rPr lang="es-BO" dirty="0"/>
              <a:t>Para poder realizar la metodología del marco lógico en un proyecto, es necesario tener </a:t>
            </a:r>
            <a:r>
              <a:rPr lang="es-BO" dirty="0" smtClean="0"/>
              <a:t>en </a:t>
            </a:r>
            <a:r>
              <a:rPr lang="es-BO" dirty="0"/>
              <a:t>cuenta los puntos siguientes</a:t>
            </a:r>
            <a:r>
              <a:rPr lang="es-BO" dirty="0" smtClean="0"/>
              <a:t>:</a:t>
            </a:r>
          </a:p>
          <a:p>
            <a:pPr>
              <a:buFont typeface="Wingdings" panose="05000000000000000000" pitchFamily="2" charset="2"/>
              <a:buChar char="Ø"/>
            </a:pPr>
            <a:r>
              <a:rPr lang="es-BO" b="1" dirty="0" smtClean="0"/>
              <a:t>Análisis </a:t>
            </a:r>
            <a:r>
              <a:rPr lang="es-BO" b="1" dirty="0"/>
              <a:t>de la situación</a:t>
            </a:r>
            <a:r>
              <a:rPr lang="es-BO" b="1" dirty="0" smtClean="0"/>
              <a:t>: </a:t>
            </a:r>
            <a:r>
              <a:rPr lang="es-BO" dirty="0" smtClean="0"/>
              <a:t>se analiza las expectativas de los participantes, los problemas y sus causas, los objetivos que desea alcanzar el proyecto y las alternativas para valorar las posibles soluciones.</a:t>
            </a:r>
            <a:endParaRPr lang="es-BO" dirty="0"/>
          </a:p>
          <a:p>
            <a:pPr>
              <a:buFont typeface="Wingdings" panose="05000000000000000000" pitchFamily="2" charset="2"/>
              <a:buChar char="Ø"/>
            </a:pPr>
            <a:r>
              <a:rPr lang="es-BO" b="1" dirty="0" smtClean="0"/>
              <a:t>Diseño </a:t>
            </a:r>
            <a:r>
              <a:rPr lang="es-BO" b="1" dirty="0"/>
              <a:t>del </a:t>
            </a:r>
            <a:r>
              <a:rPr lang="es-BO" b="1" dirty="0" smtClean="0"/>
              <a:t>proyecto:</a:t>
            </a:r>
            <a:r>
              <a:rPr lang="es-BO" dirty="0" smtClean="0"/>
              <a:t> </a:t>
            </a:r>
          </a:p>
          <a:p>
            <a:pPr marL="514350" indent="-514350">
              <a:buAutoNum type="alphaLcParenR"/>
            </a:pPr>
            <a:r>
              <a:rPr lang="es-BO" dirty="0" smtClean="0"/>
              <a:t>se debe realizar un resumen de los elementos principales del proyecto, tal como los objetivos, resultados, las actividades y recursos para realizarlos. </a:t>
            </a:r>
          </a:p>
          <a:p>
            <a:pPr marL="514350" indent="-514350">
              <a:buAutoNum type="alphaLcParenR"/>
            </a:pPr>
            <a:r>
              <a:rPr lang="es-BO" dirty="0" smtClean="0"/>
              <a:t>Se debe establecer prioridades enfocándose en el objetivo final que se ha planteado y las estrategias que se usaran para llegar a ella. </a:t>
            </a:r>
          </a:p>
          <a:p>
            <a:pPr marL="514350" indent="-514350">
              <a:buAutoNum type="alphaLcParenR"/>
            </a:pPr>
            <a:r>
              <a:rPr lang="es-BO" dirty="0" smtClean="0"/>
              <a:t>También, se debe analizar los factores que salen del control interno del proyecto y evitar que traigan consigo consecuencias negativas. </a:t>
            </a:r>
          </a:p>
          <a:p>
            <a:pPr marL="514350" indent="-514350">
              <a:buAutoNum type="alphaLcParenR"/>
            </a:pPr>
            <a:r>
              <a:rPr lang="es-BO" dirty="0" smtClean="0"/>
              <a:t>Establecer indicadores para medir el grado de los logros que se quieren alcanzar por medio de los objetivos.</a:t>
            </a:r>
            <a:endParaRPr lang="es-BO" dirty="0"/>
          </a:p>
          <a:p>
            <a:pPr>
              <a:buFont typeface="Wingdings" panose="05000000000000000000" pitchFamily="2" charset="2"/>
              <a:buChar char="Ø"/>
            </a:pPr>
            <a:endParaRPr lang="es-BO" dirty="0"/>
          </a:p>
        </p:txBody>
      </p:sp>
    </p:spTree>
    <p:extLst>
      <p:ext uri="{BB962C8B-B14F-4D97-AF65-F5344CB8AC3E}">
        <p14:creationId xmlns:p14="http://schemas.microsoft.com/office/powerpoint/2010/main" val="3232390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BO" b="1" dirty="0" smtClean="0">
                <a:effectLst>
                  <a:outerShdw blurRad="38100" dist="38100" dir="2700000" algn="tl">
                    <a:srgbClr val="000000">
                      <a:alpha val="43137"/>
                    </a:srgbClr>
                  </a:outerShdw>
                </a:effectLst>
              </a:rPr>
              <a:t>Conclusiones</a:t>
            </a:r>
            <a:endParaRPr lang="es-BO" b="1" dirty="0">
              <a:effectLst>
                <a:outerShdw blurRad="38100" dist="38100" dir="2700000" algn="tl">
                  <a:srgbClr val="000000">
                    <a:alpha val="43137"/>
                  </a:srgbClr>
                </a:outerShdw>
              </a:effectLst>
            </a:endParaRPr>
          </a:p>
        </p:txBody>
      </p:sp>
      <p:sp>
        <p:nvSpPr>
          <p:cNvPr id="3" name="Marcador de contenido 2"/>
          <p:cNvSpPr>
            <a:spLocks noGrp="1"/>
          </p:cNvSpPr>
          <p:nvPr>
            <p:ph idx="1"/>
          </p:nvPr>
        </p:nvSpPr>
        <p:spPr>
          <a:xfrm>
            <a:off x="838200" y="1445990"/>
            <a:ext cx="10515600" cy="4351338"/>
          </a:xfrm>
        </p:spPr>
        <p:txBody>
          <a:bodyPr>
            <a:normAutofit fontScale="85000" lnSpcReduction="20000"/>
          </a:bodyPr>
          <a:lstStyle/>
          <a:p>
            <a:pPr algn="just">
              <a:buFont typeface="Wingdings" panose="05000000000000000000" pitchFamily="2" charset="2"/>
              <a:buChar char="Ø"/>
            </a:pPr>
            <a:r>
              <a:rPr lang="es-BO" dirty="0"/>
              <a:t>Este </a:t>
            </a:r>
            <a:r>
              <a:rPr lang="es-BO" dirty="0" smtClean="0"/>
              <a:t>proyecto </a:t>
            </a:r>
            <a:r>
              <a:rPr lang="es-BO" dirty="0"/>
              <a:t>ha cumplido la hipótesis planteada, es decir, que la coordinación entre las instituciones que atienden y previenen la violencia hacia los </a:t>
            </a:r>
            <a:r>
              <a:rPr lang="es-BO" dirty="0" err="1" smtClean="0"/>
              <a:t>niñ@s</a:t>
            </a:r>
            <a:r>
              <a:rPr lang="es-BO" dirty="0" smtClean="0"/>
              <a:t> </a:t>
            </a:r>
            <a:r>
              <a:rPr lang="es-BO" dirty="0"/>
              <a:t>y adolescentes crea condiciones favorables ha permitido el bienestar biopsicosocial de los niños abandonados, superando así la situación de violencia en la que estuvieron expuestos.</a:t>
            </a:r>
          </a:p>
          <a:p>
            <a:pPr algn="just">
              <a:buFont typeface="Wingdings" panose="05000000000000000000" pitchFamily="2" charset="2"/>
              <a:buChar char="Ø"/>
            </a:pPr>
            <a:r>
              <a:rPr lang="es-BO" dirty="0"/>
              <a:t>Todo esto </a:t>
            </a:r>
            <a:r>
              <a:rPr lang="es-BO" dirty="0" smtClean="0"/>
              <a:t>fue </a:t>
            </a:r>
            <a:r>
              <a:rPr lang="es-BO" dirty="0"/>
              <a:t>posible por medio del planteamiento del objetivo </a:t>
            </a:r>
            <a:r>
              <a:rPr lang="es-BO" dirty="0" smtClean="0"/>
              <a:t>general, </a:t>
            </a:r>
            <a:r>
              <a:rPr lang="es-BO" dirty="0"/>
              <a:t>ya que generar mecanismos de coordinación interinstitucional para el trabajo coordinado de las diferentes instituciones que atienden la problemática de la violencia ha favorecido que los niños abandonados superen situaciones de </a:t>
            </a:r>
            <a:r>
              <a:rPr lang="es-BO" dirty="0" smtClean="0"/>
              <a:t>violencia y adaptarse </a:t>
            </a:r>
            <a:r>
              <a:rPr lang="es-BO" dirty="0"/>
              <a:t>a la sociedad.</a:t>
            </a:r>
          </a:p>
          <a:p>
            <a:pPr algn="just">
              <a:buFont typeface="Wingdings" panose="05000000000000000000" pitchFamily="2" charset="2"/>
              <a:buChar char="Ø"/>
            </a:pPr>
            <a:r>
              <a:rPr lang="es-BO" dirty="0"/>
              <a:t>El resultado obtenido fue que se estableció mecanismos de coordinación interinstitucional para el trabajo coordinado de las diferentes instituciones que atienden la problemática de la violencia, lo que ha favorecido que los niños abandonados superen la situación de </a:t>
            </a:r>
            <a:r>
              <a:rPr lang="es-BO" dirty="0" smtClean="0"/>
              <a:t>violencia.</a:t>
            </a:r>
            <a:endParaRPr lang="es-BO" dirty="0"/>
          </a:p>
        </p:txBody>
      </p:sp>
      <p:pic>
        <p:nvPicPr>
          <p:cNvPr id="4" name="Imagen 3"/>
          <p:cNvPicPr>
            <a:picLocks noChangeAspect="1"/>
          </p:cNvPicPr>
          <p:nvPr/>
        </p:nvPicPr>
        <p:blipFill rotWithShape="1">
          <a:blip r:embed="rId2" cstate="print">
            <a:extLst>
              <a:ext uri="{28A0092B-C50C-407E-A947-70E740481C1C}">
                <a14:useLocalDpi xmlns:a14="http://schemas.microsoft.com/office/drawing/2010/main" val="0"/>
              </a:ext>
            </a:extLst>
          </a:blip>
          <a:srcRect t="34554" b="34648"/>
          <a:stretch/>
        </p:blipFill>
        <p:spPr>
          <a:xfrm>
            <a:off x="8410317" y="5184524"/>
            <a:ext cx="2163239" cy="1483184"/>
          </a:xfrm>
          <a:prstGeom prst="rect">
            <a:avLst/>
          </a:prstGeom>
        </p:spPr>
      </p:pic>
    </p:spTree>
    <p:extLst>
      <p:ext uri="{BB962C8B-B14F-4D97-AF65-F5344CB8AC3E}">
        <p14:creationId xmlns:p14="http://schemas.microsoft.com/office/powerpoint/2010/main" val="345975461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1364</Words>
  <Application>Microsoft Office PowerPoint</Application>
  <PresentationFormat>Personalizado</PresentationFormat>
  <Paragraphs>50</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Prevención e intervención interinstitucional de la violencia psicológica en niños y adolescentes que han vivenciado abandono y aislamiento social por parte de sus padres y/o cuidadores.</vt:lpstr>
      <vt:lpstr>Introducción</vt:lpstr>
      <vt:lpstr>Problema, hipótesis y objetivo del proyecto</vt:lpstr>
      <vt:lpstr>Resultado del proyecto</vt:lpstr>
      <vt:lpstr>Indicadores del proyecto</vt:lpstr>
      <vt:lpstr>Las actividades del proyecto</vt:lpstr>
      <vt:lpstr> Metodología del proyecto</vt:lpstr>
      <vt:lpstr>Metodología del proyecto</vt:lpstr>
      <vt:lpstr>Conclusiones</vt:lpstr>
      <vt:lpstr>Conclusiones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Prevención e intervención interinstitucional de la violencia psicológica en niños y adolescentes que han vivenciado abandono y aislamiento social por parte de sus padres y/o cuidadores.</dc:title>
  <dc:creator>Asus</dc:creator>
  <cp:lastModifiedBy>PC</cp:lastModifiedBy>
  <cp:revision>10</cp:revision>
  <dcterms:created xsi:type="dcterms:W3CDTF">2022-02-16T03:30:35Z</dcterms:created>
  <dcterms:modified xsi:type="dcterms:W3CDTF">2022-03-18T19:20:48Z</dcterms:modified>
</cp:coreProperties>
</file>